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65" r:id="rId5"/>
    <p:sldId id="264" r:id="rId6"/>
    <p:sldId id="259" r:id="rId7"/>
    <p:sldId id="263" r:id="rId8"/>
    <p:sldId id="260" r:id="rId9"/>
    <p:sldId id="266" r:id="rId10"/>
    <p:sldId id="267" r:id="rId11"/>
    <p:sldId id="261" r:id="rId12"/>
    <p:sldId id="262"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3" d="100"/>
          <a:sy n="93" d="100"/>
        </p:scale>
        <p:origin x="16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0T08:32:06.088"/>
    </inkml:context>
    <inkml:brush xml:id="br0">
      <inkml:brushProperty name="width" value="0.035" units="cm"/>
      <inkml:brushProperty name="height" value="0.035" units="cm"/>
      <inkml:brushProperty name="color" value="#E71224"/>
    </inkml:brush>
  </inkml:definitions>
  <inkml:trace contextRef="#ctx0" brushRef="#br0">0 188 24575,'2'-7'0,"0"0"0,1 1 0,0-1 0,0 1 0,0 0 0,1 0 0,0 0 0,5-5 0,-1-2 0,-1 0 0,0 0 0,0 0 0,7-26 0,-1 5 0,-4 68 0,-3-14 0,5 32 0,-3 0 0,4 90 0,-11-125 0,0 0 0,7 30 0,-4-29 0,3 38 0,-2-16-1365,-1-26-5461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0T08:32:09.894"/>
    </inkml:context>
    <inkml:brush xml:id="br0">
      <inkml:brushProperty name="width" value="0.035" units="cm"/>
      <inkml:brushProperty name="height" value="0.035" units="cm"/>
      <inkml:brushProperty name="color" value="#E71224"/>
    </inkml:brush>
  </inkml:definitions>
  <inkml:trace contextRef="#ctx0" brushRef="#br0">0 23 24575,'4'0'0,"5"0"0,1-3 0,3-2 0,2 0 0,3 1 0,2 1 0,2 2 0,0 0 0,1 0 0,0 1 0,-1 1 0,1-1 0,0 0 0,-1 0 0,1 0 0,-5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0T08:32:15.964"/>
    </inkml:context>
    <inkml:brush xml:id="br0">
      <inkml:brushProperty name="width" value="0.035" units="cm"/>
      <inkml:brushProperty name="height" value="0.035" units="cm"/>
      <inkml:brushProperty name="color" value="#E71224"/>
    </inkml:brush>
  </inkml:definitions>
  <inkml:trace contextRef="#ctx0" brushRef="#br0">10 156 24575,'1'-4'0,"-1"0"0,1 1 0,0-1 0,0 0 0,1 0 0,-1 1 0,1-1 0,0 1 0,0-1 0,0 1 0,0 0 0,3-3 0,36-39 0,-33 37 0,-3 2 0,1 0 0,0 1 0,1 0 0,-1 0 0,1 0 0,0 1 0,0 0 0,12-5 0,-15 8 0,-1 0 0,1 0 0,-1 1 0,1-1 0,0 1 0,-1-1 0,1 1 0,-1 0 0,1 1 0,0-1 0,-1 1 0,1-1 0,-1 1 0,1 0 0,-1 0 0,1 1 0,-1-1 0,0 1 0,0 0 0,1-1 0,4 6 0,-4-3 0,0 0 0,0 0 0,-1 0 0,0 1 0,1-1 0,-2 1 0,1 0 0,0 0 0,-1 0 0,0 0 0,0 0 0,-1 1 0,1-1 0,0 10 0,1 8 0,-1 0 0,-2 26 0,0-45 0,-1 13 0,-1 0 0,-1-1 0,0 1 0,-1-1 0,0 0 0,-2 0 0,0-1 0,-1 0 0,0 0 0,-18 27 0,3-4 0,14-23 0,0 0 0,-21 25 0,25-35 0,-1-1 0,1 1 0,-1-1 0,-1 0 0,1 0 0,-1 0 0,1-1 0,-1 0 0,0 0 0,0 0 0,-7 1 0,0 2 0,-19 5 0,31-11 0,0 0 0,0 1 0,0-1 0,0 0 0,0 0 0,0 1 0,0-1 0,-1 0 0,1 0 0,0-1 0,0 1 0,0 0 0,0 0 0,0 0 0,-1-1 0,1 1 0,0-1 0,0 1 0,0-1 0,0 1 0,-1-2 0,2 2 0,0 0 0,-1-1 0,1 1 0,0-1 0,0 1 0,-1-1 0,1 1 0,0-1 0,0 1 0,0-1 0,0 1 0,0-1 0,0 1 0,0-1 0,0 1 0,0-1 0,0 1 0,0-1 0,0 1 0,0-1 0,0 1 0,1 0 0,-1-1 0,0 1 0,0-1 0,0 1 0,1-1 0,-1 1 0,0 0 0,1-1 0,-1 1 0,0-1 0,1 1 0,-1 0 0,0 0 0,1-1 0,-1 1 0,1 0 0,-1-1 0,1 1 0,-1 0 0,1 0 0,26-14 0,-17 9 0,-3-1 0,-1 2 0,2-1 0,-1 0 0,0 1 0,1 1 0,0-1 0,0 1 0,0 1 0,0-1 0,0 1 0,0 1 0,1-1 0,10 1 0,-10 1 0,120 1 0,-115 1 0,0-1 0,0 2 0,-1-1 0,1 2 0,-1 0 0,0 1 0,14 6 0,-14-4-118,-6-2-7,0-1 0,0-1 1,1 1-1,-1-1 0,1 0 1,0-1-1,0 0 0,0 0 1,9 0-1,1-1-6701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5921-3DCE-B7AE-F237-B0E722589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6C0BB-FA0F-8720-2757-807191082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36E249-D7D5-6862-A7B4-961AAE95E89C}"/>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938C456E-BFDE-D810-1895-A18F098B1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69680-859A-955A-9F4B-445E63AFBB56}"/>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264000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45A6-E334-3F2D-FEA3-EA46FD463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702A3E-1E21-A7F6-305B-91148514E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DA185-C292-2032-F079-487088998A18}"/>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6343DEEE-8C31-DADC-97A5-A5AE10288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BBCD2-B395-A15E-27F8-185B0BD2E428}"/>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362171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3B828-509B-FB8D-A8AC-A44422A2CE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F2901-B034-3AB2-BF73-3D1E73430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EB47-4581-8EB8-2523-59204A1FC608}"/>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006D7198-1F27-FB9E-F5E0-B1FA20A8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4FBFF-AED3-4A86-E7AD-923185BBF3F2}"/>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22103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A01A-C785-60A3-F9A2-756C41344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D5C22-57F0-FD65-463B-FA8DA0D0BA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F2233-60FF-5CAF-288C-79E043F463BD}"/>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BE287660-082C-A63C-69BE-8705486CF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12220-6FA7-7552-BC44-AB3B47470F94}"/>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190861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ABC4-BB8D-A4D0-8D5A-4203E8532A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B1CF10-C5FD-D5BB-6735-604B006E3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8044C-BA5B-284B-111B-F7A5C44AFD5D}"/>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73AF6308-C632-EB28-9039-55ED4FE0F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D226-4CD9-E586-7DEA-4BEB7377C67A}"/>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399865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D9D3-C180-7197-B774-91833F8CC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E9684-B0BC-CF89-1C1B-BB30DACF2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AA483-DB98-FE82-CAD7-316319739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49A5C5-0270-56D7-A6C5-8D7DA9CD9647}"/>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6" name="Footer Placeholder 5">
            <a:extLst>
              <a:ext uri="{FF2B5EF4-FFF2-40B4-BE49-F238E27FC236}">
                <a16:creationId xmlns:a16="http://schemas.microsoft.com/office/drawing/2014/main" id="{45001657-5C1D-E4A4-3BBC-63F45E5D6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03EFD-E10E-8D1A-AEBE-CD8C450C4DC8}"/>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36367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7F1C-D565-FAD3-D32A-70BB0BBB7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9EAD2-0DC0-F05D-5FF1-657F62615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5AB3E-66D2-9E3C-718A-47726F2A9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1B6A4-B14B-52EE-2BCB-6B30F59DB9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BF151-D660-6DD8-A33A-2873BB3A5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A7919-8BAA-23CE-D7EC-6AB915170926}"/>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8" name="Footer Placeholder 7">
            <a:extLst>
              <a:ext uri="{FF2B5EF4-FFF2-40B4-BE49-F238E27FC236}">
                <a16:creationId xmlns:a16="http://schemas.microsoft.com/office/drawing/2014/main" id="{78FE4E77-AA32-4DC7-7510-5A0EF79B9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6FA53-77CC-5034-7A67-6DC06A469D6D}"/>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270839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CF3B-5F64-1ECD-A975-0E9FB3B6CE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1343E-D8A7-6FD0-CF25-C382440DC5BA}"/>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4" name="Footer Placeholder 3">
            <a:extLst>
              <a:ext uri="{FF2B5EF4-FFF2-40B4-BE49-F238E27FC236}">
                <a16:creationId xmlns:a16="http://schemas.microsoft.com/office/drawing/2014/main" id="{8D869433-55C9-33F8-BA6A-7AB30EE22D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14E8E-1DCE-07AF-E88D-6064F8A9991B}"/>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92060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5B00E-2909-176D-CA5F-F7895A2D52DC}"/>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3" name="Footer Placeholder 2">
            <a:extLst>
              <a:ext uri="{FF2B5EF4-FFF2-40B4-BE49-F238E27FC236}">
                <a16:creationId xmlns:a16="http://schemas.microsoft.com/office/drawing/2014/main" id="{DC12C550-6DB0-3349-5DB8-2F3438004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CA777-B106-02E1-29AC-85A92BDD5DC5}"/>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120130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A3EF-F929-6D47-212D-EE8FDB29F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95D7A-9CF6-44FF-1099-9B53AF8E03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C6AC4-8037-E268-0D54-571B0946D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0C0A9-1C9B-E8A6-FB79-8039F1650B0C}"/>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6" name="Footer Placeholder 5">
            <a:extLst>
              <a:ext uri="{FF2B5EF4-FFF2-40B4-BE49-F238E27FC236}">
                <a16:creationId xmlns:a16="http://schemas.microsoft.com/office/drawing/2014/main" id="{D8E85DFB-41B8-3189-B95F-66EB73914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F0F51-95C7-CDCB-F62B-1F03D5D0BBDB}"/>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120047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C016-F40F-09EB-3B5D-2F93138F9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B8EC5-DF1A-257C-D34E-CB694F787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58CF8-3194-1003-51E2-362FCDE3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96459-5DC7-A699-C7CC-5A1B9E979758}"/>
              </a:ext>
            </a:extLst>
          </p:cNvPr>
          <p:cNvSpPr>
            <a:spLocks noGrp="1"/>
          </p:cNvSpPr>
          <p:nvPr>
            <p:ph type="dt" sz="half" idx="10"/>
          </p:nvPr>
        </p:nvSpPr>
        <p:spPr/>
        <p:txBody>
          <a:bodyPr/>
          <a:lstStyle/>
          <a:p>
            <a:fld id="{C833B213-118B-488F-AC67-3DCE0A21346D}" type="datetimeFigureOut">
              <a:rPr lang="en-US" smtClean="0"/>
              <a:t>9/10/2024</a:t>
            </a:fld>
            <a:endParaRPr lang="en-US"/>
          </a:p>
        </p:txBody>
      </p:sp>
      <p:sp>
        <p:nvSpPr>
          <p:cNvPr id="6" name="Footer Placeholder 5">
            <a:extLst>
              <a:ext uri="{FF2B5EF4-FFF2-40B4-BE49-F238E27FC236}">
                <a16:creationId xmlns:a16="http://schemas.microsoft.com/office/drawing/2014/main" id="{52E90577-F5D7-CA38-3954-1B7B7EE00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7C501-85D3-0777-CB69-0E253E412644}"/>
              </a:ext>
            </a:extLst>
          </p:cNvPr>
          <p:cNvSpPr>
            <a:spLocks noGrp="1"/>
          </p:cNvSpPr>
          <p:nvPr>
            <p:ph type="sldNum" sz="quarter" idx="12"/>
          </p:nvPr>
        </p:nvSpPr>
        <p:spPr/>
        <p:txBody>
          <a:bodyPr/>
          <a:lstStyle/>
          <a:p>
            <a:fld id="{1279538D-93DF-4F79-881B-724FA8A22255}" type="slidenum">
              <a:rPr lang="en-US" smtClean="0"/>
              <a:t>‹#›</a:t>
            </a:fld>
            <a:endParaRPr lang="en-US"/>
          </a:p>
        </p:txBody>
      </p:sp>
    </p:spTree>
    <p:extLst>
      <p:ext uri="{BB962C8B-B14F-4D97-AF65-F5344CB8AC3E}">
        <p14:creationId xmlns:p14="http://schemas.microsoft.com/office/powerpoint/2010/main" val="52444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7DF5B-03B0-79FB-0989-A19C819ED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6566-988C-70AB-A314-FB5557204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D0208-7515-71D0-6AE1-AFFA1E2D8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3B213-118B-488F-AC67-3DCE0A21346D}" type="datetimeFigureOut">
              <a:rPr lang="en-US" smtClean="0"/>
              <a:t>9/10/2024</a:t>
            </a:fld>
            <a:endParaRPr lang="en-US"/>
          </a:p>
        </p:txBody>
      </p:sp>
      <p:sp>
        <p:nvSpPr>
          <p:cNvPr id="5" name="Footer Placeholder 4">
            <a:extLst>
              <a:ext uri="{FF2B5EF4-FFF2-40B4-BE49-F238E27FC236}">
                <a16:creationId xmlns:a16="http://schemas.microsoft.com/office/drawing/2014/main" id="{CC34C9C4-596A-426D-523E-9CEF3A21F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C287F-4B3F-3D05-6C52-36CE997EF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9538D-93DF-4F79-881B-724FA8A22255}" type="slidenum">
              <a:rPr lang="en-US" smtClean="0"/>
              <a:t>‹#›</a:t>
            </a:fld>
            <a:endParaRPr lang="en-US"/>
          </a:p>
        </p:txBody>
      </p:sp>
    </p:spTree>
    <p:extLst>
      <p:ext uri="{BB962C8B-B14F-4D97-AF65-F5344CB8AC3E}">
        <p14:creationId xmlns:p14="http://schemas.microsoft.com/office/powerpoint/2010/main" val="334832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681634" y="782109"/>
            <a:ext cx="11070849" cy="3448230"/>
          </a:xfrm>
        </p:spPr>
        <p:txBody>
          <a:bodyPr>
            <a:noAutofit/>
          </a:bodyPr>
          <a:lstStyle/>
          <a:p>
            <a:pPr>
              <a:lnSpc>
                <a:spcPct val="100000"/>
              </a:lnSpc>
            </a:pPr>
            <a:r>
              <a:rPr lang="en-US" sz="3600" b="1" dirty="0">
                <a:solidFill>
                  <a:schemeClr val="tx2"/>
                </a:solidFill>
                <a:latin typeface="+mn-lt"/>
                <a:ea typeface="Aptos" panose="020B0004020202020204" pitchFamily="34" charset="0"/>
              </a:rPr>
              <a:t>FY2024 </a:t>
            </a:r>
            <a:r>
              <a:rPr lang="en-US" sz="3600" b="1" dirty="0">
                <a:solidFill>
                  <a:schemeClr val="tx2"/>
                </a:solidFill>
                <a:effectLst/>
                <a:latin typeface="+mn-lt"/>
                <a:ea typeface="Aptos" panose="020B0004020202020204" pitchFamily="34" charset="0"/>
              </a:rPr>
              <a:t>Approved Legislative </a:t>
            </a:r>
            <a:r>
              <a:rPr lang="en-US" sz="3600" b="1" dirty="0">
                <a:solidFill>
                  <a:schemeClr val="tx2"/>
                </a:solidFill>
                <a:latin typeface="+mn-lt"/>
                <a:ea typeface="Aptos" panose="020B0004020202020204" pitchFamily="34" charset="0"/>
              </a:rPr>
              <a:t>A</a:t>
            </a:r>
            <a:r>
              <a:rPr lang="en-US" sz="3600" b="1" dirty="0">
                <a:solidFill>
                  <a:schemeClr val="tx2"/>
                </a:solidFill>
                <a:effectLst/>
                <a:latin typeface="+mn-lt"/>
                <a:ea typeface="Aptos" panose="020B0004020202020204" pitchFamily="34" charset="0"/>
              </a:rPr>
              <a:t>ppropriations</a:t>
            </a:r>
            <a:br>
              <a:rPr lang="en-US" sz="3600" b="1" dirty="0">
                <a:solidFill>
                  <a:schemeClr val="tx2"/>
                </a:solidFill>
                <a:effectLst/>
                <a:latin typeface="+mn-lt"/>
                <a:ea typeface="Aptos" panose="020B0004020202020204" pitchFamily="34" charset="0"/>
              </a:rPr>
            </a:br>
            <a:br>
              <a:rPr lang="en-US" sz="3600" b="1" dirty="0">
                <a:solidFill>
                  <a:schemeClr val="tx2"/>
                </a:solidFill>
                <a:effectLst/>
                <a:latin typeface="+mn-lt"/>
                <a:ea typeface="Aptos" panose="020B0004020202020204" pitchFamily="34" charset="0"/>
              </a:rPr>
            </a:br>
            <a:r>
              <a:rPr lang="en-US" sz="3600" b="1" dirty="0">
                <a:solidFill>
                  <a:schemeClr val="tx2"/>
                </a:solidFill>
                <a:effectLst/>
                <a:latin typeface="+mn-lt"/>
                <a:ea typeface="Aptos" panose="020B0004020202020204" pitchFamily="34" charset="0"/>
              </a:rPr>
              <a:t>vs. </a:t>
            </a:r>
            <a:br>
              <a:rPr lang="en-US" sz="3600" b="1" dirty="0">
                <a:solidFill>
                  <a:schemeClr val="tx2"/>
                </a:solidFill>
                <a:effectLst/>
                <a:latin typeface="+mn-lt"/>
                <a:ea typeface="Aptos" panose="020B0004020202020204" pitchFamily="34" charset="0"/>
              </a:rPr>
            </a:br>
            <a:br>
              <a:rPr lang="en-US" sz="3600" b="1" dirty="0">
                <a:solidFill>
                  <a:schemeClr val="tx2"/>
                </a:solidFill>
                <a:effectLst/>
                <a:latin typeface="+mn-lt"/>
                <a:ea typeface="Aptos" panose="020B0004020202020204" pitchFamily="34" charset="0"/>
              </a:rPr>
            </a:br>
            <a:r>
              <a:rPr lang="en-US" sz="3600" b="1" dirty="0">
                <a:solidFill>
                  <a:schemeClr val="tx2"/>
                </a:solidFill>
                <a:latin typeface="+mn-lt"/>
                <a:ea typeface="Aptos" panose="020B0004020202020204" pitchFamily="34" charset="0"/>
              </a:rPr>
              <a:t>FY </a:t>
            </a:r>
            <a:r>
              <a:rPr lang="en-US" sz="3600" b="1" dirty="0">
                <a:solidFill>
                  <a:schemeClr val="tx2"/>
                </a:solidFill>
                <a:effectLst/>
                <a:latin typeface="+mn-lt"/>
                <a:ea typeface="Aptos" panose="020B0004020202020204" pitchFamily="34" charset="0"/>
              </a:rPr>
              <a:t>2024 Budget Handbill</a:t>
            </a:r>
            <a:r>
              <a:rPr lang="en-US" sz="3600" b="1" dirty="0">
                <a:solidFill>
                  <a:schemeClr val="tx2"/>
                </a:solidFill>
                <a:latin typeface="+mn-lt"/>
                <a:ea typeface="Aptos" panose="020B0004020202020204" pitchFamily="34" charset="0"/>
              </a:rPr>
              <a:t> &amp; Printed </a:t>
            </a:r>
            <a:r>
              <a:rPr lang="en-US" sz="3600" b="1" dirty="0">
                <a:solidFill>
                  <a:schemeClr val="tx2"/>
                </a:solidFill>
                <a:effectLst/>
                <a:latin typeface="+mn-lt"/>
                <a:ea typeface="Aptos" panose="020B0004020202020204" pitchFamily="34" charset="0"/>
              </a:rPr>
              <a:t>National Budget </a:t>
            </a:r>
            <a:br>
              <a:rPr lang="en-US" sz="3600" b="1" dirty="0">
                <a:solidFill>
                  <a:schemeClr val="tx2"/>
                </a:solidFill>
                <a:effectLst/>
                <a:latin typeface="+mn-lt"/>
                <a:ea typeface="Aptos" panose="020B0004020202020204" pitchFamily="34" charset="0"/>
              </a:rPr>
            </a:br>
            <a:br>
              <a:rPr lang="en-US" sz="3600" b="1" dirty="0">
                <a:solidFill>
                  <a:schemeClr val="tx2"/>
                </a:solidFill>
                <a:effectLst/>
                <a:latin typeface="+mn-lt"/>
                <a:ea typeface="Aptos" panose="020B0004020202020204" pitchFamily="34" charset="0"/>
              </a:rPr>
            </a:br>
            <a:endParaRPr lang="en-US" sz="3600" b="1" dirty="0">
              <a:solidFill>
                <a:schemeClr val="tx2"/>
              </a:solidFill>
              <a:latin typeface="+mn-lt"/>
            </a:endParaRP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3215424" y="3233305"/>
            <a:ext cx="5760846" cy="3448231"/>
          </a:xfrm>
        </p:spPr>
        <p:txBody>
          <a:bodyPr>
            <a:noAutofit/>
          </a:bodyPr>
          <a:lstStyle/>
          <a:p>
            <a:endParaRPr lang="en-US" sz="2000" b="1" dirty="0">
              <a:solidFill>
                <a:schemeClr val="tx2"/>
              </a:solidFill>
              <a:cs typeface="Times New Roman" panose="02020603050405020304" pitchFamily="18" charset="0"/>
            </a:endParaRPr>
          </a:p>
          <a:p>
            <a:r>
              <a:rPr lang="en-US" b="1" dirty="0">
                <a:solidFill>
                  <a:srgbClr val="FF0000"/>
                </a:solidFill>
                <a:cs typeface="Times New Roman" panose="02020603050405020304" pitchFamily="18" charset="0"/>
              </a:rPr>
              <a:t>Presented by </a:t>
            </a:r>
          </a:p>
          <a:p>
            <a:endParaRPr lang="en-US" b="1" dirty="0">
              <a:solidFill>
                <a:srgbClr val="FF0000"/>
              </a:solidFill>
              <a:cs typeface="Times New Roman" panose="02020603050405020304" pitchFamily="18" charset="0"/>
            </a:endParaRPr>
          </a:p>
          <a:p>
            <a:r>
              <a:rPr lang="en-US" b="1" dirty="0">
                <a:solidFill>
                  <a:srgbClr val="FF0000"/>
                </a:solidFill>
                <a:cs typeface="Times New Roman" panose="02020603050405020304" pitchFamily="18" charset="0"/>
              </a:rPr>
              <a:t>Senator Amara Konneh</a:t>
            </a:r>
          </a:p>
          <a:p>
            <a:r>
              <a:rPr lang="en-US" b="1" dirty="0">
                <a:solidFill>
                  <a:srgbClr val="FF0000"/>
                </a:solidFill>
                <a:cs typeface="Times New Roman" panose="02020603050405020304" pitchFamily="18" charset="0"/>
              </a:rPr>
              <a:t>Chairman, Public Accounts &amp; Audits Committee</a:t>
            </a:r>
          </a:p>
          <a:p>
            <a:r>
              <a:rPr lang="en-US" b="1" dirty="0">
                <a:solidFill>
                  <a:srgbClr val="FF0000"/>
                </a:solidFill>
                <a:cs typeface="Times New Roman" panose="02020603050405020304" pitchFamily="18" charset="0"/>
              </a:rPr>
              <a:t>September 10, 2024</a:t>
            </a:r>
          </a:p>
          <a:p>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a:p>
            <a:endParaRPr lang="en-US" sz="2000" b="1"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4101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136852" y="1292712"/>
            <a:ext cx="3764112" cy="2136287"/>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Exhibit 4: Alteration 2 in Published Budget Book</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6" name="Picture 5">
            <a:extLst>
              <a:ext uri="{FF2B5EF4-FFF2-40B4-BE49-F238E27FC236}">
                <a16:creationId xmlns:a16="http://schemas.microsoft.com/office/drawing/2014/main" id="{1D2BB7D8-60EE-2CD4-2BB9-ECEDB4A19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816" y="10138"/>
            <a:ext cx="8210331" cy="6515099"/>
          </a:xfrm>
          <a:prstGeom prst="rect">
            <a:avLst/>
          </a:prstGeom>
        </p:spPr>
      </p:pic>
    </p:spTree>
    <p:extLst>
      <p:ext uri="{BB962C8B-B14F-4D97-AF65-F5344CB8AC3E}">
        <p14:creationId xmlns:p14="http://schemas.microsoft.com/office/powerpoint/2010/main" val="171890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250994"/>
            <a:ext cx="3550443" cy="2963589"/>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Two possible scenarios on the illegal </a:t>
            </a:r>
            <a:r>
              <a:rPr lang="en-US" sz="3400" b="1" dirty="0">
                <a:solidFill>
                  <a:srgbClr val="FFFFFF"/>
                </a:solidFill>
              </a:rPr>
              <a:t>alterations</a:t>
            </a:r>
            <a:endParaRPr lang="en-US" sz="3400" b="1"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marL="285750" marR="0" lvl="0" indent="-285750" algn="just">
              <a:lnSpc>
                <a:spcPct val="115000"/>
              </a:lnSpc>
              <a:spcBef>
                <a:spcPts val="0"/>
              </a:spcBef>
              <a:spcAft>
                <a:spcPts val="0"/>
              </a:spcAft>
              <a:buFont typeface="Wingdings" panose="05000000000000000000" pitchFamily="2" charset="2"/>
              <a:buChar char="q"/>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Scenario 1:</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Some members of the Legislature made these adjustments – or instructed the Executive Branch to do so – after the Plenary, the Senate's highest decision-making body, ratified the budget. No individual or group of members in the Legislature has such authority, once a decision is made by the Plenary.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gn="just">
              <a:lnSpc>
                <a:spcPct val="115000"/>
              </a:lnSpc>
              <a:spcBef>
                <a:spcPts val="0"/>
              </a:spcBef>
              <a:spcAft>
                <a:spcPts val="0"/>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Bef>
                <a:spcPts val="0"/>
              </a:spcBef>
              <a:buFont typeface="Wingdings" panose="05000000000000000000" pitchFamily="2" charset="2"/>
              <a:buChar char="q"/>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Scenario 2: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Executive Branch made these adjustments unilaterally, without the knowledge of the Senate. If this is true, it is illegal and an arguable sign that the Executive Branch is undermining the Senate's authority and disregarding the separation of powers enshrined in the Liberian Constitution. Not acting would continue the trend espoused by the previous administration to usurp the powers of the Senate.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just">
              <a:lnSpc>
                <a:spcPct val="115000"/>
              </a:lnSpc>
              <a:spcBef>
                <a:spcPts val="0"/>
              </a:spcBef>
              <a:spcAft>
                <a:spcPts val="0"/>
              </a:spcAft>
              <a:buFont typeface="Wingdings" panose="05000000000000000000" pitchFamily="2" charset="2"/>
              <a:buChar char="q"/>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l">
              <a:buFont typeface="Arial" panose="020B0604020202020204" pitchFamily="34" charset="0"/>
              <a:buChar char="•"/>
            </a:pPr>
            <a:endParaRPr lang="en-US" sz="1900" dirty="0"/>
          </a:p>
          <a:p>
            <a:pPr algn="l"/>
            <a:endParaRPr lang="en-US" sz="1900" dirty="0"/>
          </a:p>
        </p:txBody>
      </p:sp>
    </p:spTree>
    <p:extLst>
      <p:ext uri="{BB962C8B-B14F-4D97-AF65-F5344CB8AC3E}">
        <p14:creationId xmlns:p14="http://schemas.microsoft.com/office/powerpoint/2010/main" val="7877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668379"/>
            <a:ext cx="3470061" cy="2667361"/>
          </a:xfrm>
        </p:spPr>
        <p:txBody>
          <a:bodyPr vert="horz" lIns="91440" tIns="45720" rIns="91440" bIns="45720" rtlCol="0" anchor="b">
            <a:normAutofit fontScale="90000"/>
          </a:bodyPr>
          <a:lstStyle/>
          <a:p>
            <a:pPr algn="l"/>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kern="1200" dirty="0">
                <a:solidFill>
                  <a:srgbClr val="FFFFFF"/>
                </a:solidFill>
                <a:latin typeface="+mj-lt"/>
                <a:ea typeface="+mj-ea"/>
                <a:cs typeface="+mj-cs"/>
              </a:rPr>
              <a:t>Recommendations to the Senate on July 6, 2024</a:t>
            </a:r>
            <a:br>
              <a:rPr lang="en-US" sz="3400" b="1" kern="1200" dirty="0">
                <a:solidFill>
                  <a:srgbClr val="FFFFFF"/>
                </a:solidFill>
                <a:latin typeface="+mj-lt"/>
                <a:ea typeface="+mj-ea"/>
                <a:cs typeface="+mj-cs"/>
              </a:rPr>
            </a:b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37826" y="161310"/>
            <a:ext cx="8151126" cy="6515099"/>
          </a:xfrm>
        </p:spPr>
        <p:txBody>
          <a:bodyPr vert="horz" lIns="91440" tIns="45720" rIns="91440" bIns="45720" rtlCol="0" anchor="ctr">
            <a:normAutofit lnSpcReduction="10000"/>
          </a:bodyPr>
          <a:lstStyle/>
          <a:p>
            <a:pPr marL="342900" marR="0" lvl="0" indent="-342900" algn="just">
              <a:lnSpc>
                <a:spcPct val="115000"/>
              </a:lnSpc>
              <a:spcBef>
                <a:spcPts val="0"/>
              </a:spcBef>
              <a:spcAft>
                <a:spcPts val="0"/>
              </a:spcAft>
              <a:buFont typeface="+mj-lt"/>
              <a:buAutoNum type="arabicPeriod"/>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Direct that the Executive Branch republishes the budget to reflect the budget figures and allocations approved by the Senate Plenary and base all budget execution reports on the Legislature’s approved version of the budget.</a:t>
            </a:r>
          </a:p>
          <a:p>
            <a:pPr marL="342900" marR="0" lvl="0" indent="-342900" algn="just">
              <a:lnSpc>
                <a:spcPct val="115000"/>
              </a:lnSpc>
              <a:spcBef>
                <a:spcPts val="0"/>
              </a:spcBef>
              <a:spcAft>
                <a:spcPts val="0"/>
              </a:spcAft>
              <a:buFont typeface="+mj-lt"/>
              <a:buAutoNum type="arabicPeriod"/>
            </a:pP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Under Section 21, Subpart 1 of the PFM Act of 2009, as amended, summon the Minister of Finance and Development Planning to provide explanations for each alteration, detailing how it aligns with the government's declared fiscal objectives and "remains true to the spirit of allocation efficiency" as approved by the National Legislature on April 30, 2024.   </a:t>
            </a:r>
          </a:p>
          <a:p>
            <a:pPr marL="342900" marR="0" lvl="0" indent="-342900" algn="just">
              <a:lnSpc>
                <a:spcPct val="115000"/>
              </a:lnSpc>
              <a:spcBef>
                <a:spcPts val="0"/>
              </a:spcBef>
              <a:spcAft>
                <a:spcPts val="0"/>
              </a:spcAft>
              <a:buFont typeface="+mj-lt"/>
              <a:buAutoNum type="arabicPeriod"/>
            </a:pP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Direct the MFDP to publish the Budget Execution Report for the Second Quarter based on the Legislature’s approved appropriations, not the draft or printed budget book for public consumption by July 31, 2024.</a:t>
            </a:r>
          </a:p>
          <a:p>
            <a:pPr marL="342900" marR="0" lvl="0" indent="-342900" algn="just">
              <a:lnSpc>
                <a:spcPct val="115000"/>
              </a:lnSpc>
              <a:spcBef>
                <a:spcPts val="0"/>
              </a:spcBef>
              <a:spcAft>
                <a:spcPts val="0"/>
              </a:spcAft>
              <a:buFont typeface="+mj-lt"/>
              <a:buAutoNum type="arabicPeriod"/>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Launch a full-scale independent investigation by the GAC or LACC into the disbursements of these illegal adjustments to determine how they were spent. Members of the Executive Branch who committed this forgery or illegally changed an important national document should be sent to the Ministry of Justice for prosecution, while complicit senators must face the disciplinary censure of the Senate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l">
              <a:buFont typeface="Arial" panose="020B0604020202020204" pitchFamily="34" charset="0"/>
              <a:buChar char="•"/>
            </a:pPr>
            <a:endParaRPr lang="en-US" sz="1900" dirty="0"/>
          </a:p>
          <a:p>
            <a:pPr algn="l"/>
            <a:endParaRPr lang="en-US" sz="1900" dirty="0"/>
          </a:p>
        </p:txBody>
      </p:sp>
    </p:spTree>
    <p:extLst>
      <p:ext uri="{BB962C8B-B14F-4D97-AF65-F5344CB8AC3E}">
        <p14:creationId xmlns:p14="http://schemas.microsoft.com/office/powerpoint/2010/main" val="116696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668379"/>
            <a:ext cx="3470061" cy="2667361"/>
          </a:xfrm>
        </p:spPr>
        <p:txBody>
          <a:bodyPr vert="horz" lIns="91440" tIns="45720" rIns="91440" bIns="45720" rtlCol="0" anchor="b">
            <a:normAutofit/>
          </a:bodyPr>
          <a:lstStyle/>
          <a:p>
            <a:pPr algn="l"/>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37826" y="161310"/>
            <a:ext cx="8151126" cy="6515099"/>
          </a:xfrm>
        </p:spPr>
        <p:txBody>
          <a:bodyPr vert="horz" lIns="91440" tIns="45720" rIns="91440" bIns="45720" rtlCol="0" anchor="ctr">
            <a:normAutofit/>
          </a:bodyPr>
          <a:lstStyle/>
          <a:p>
            <a:pPr marL="342900" marR="0" lvl="0" indent="-342900" algn="just">
              <a:lnSpc>
                <a:spcPct val="115000"/>
              </a:lnSpc>
              <a:spcBef>
                <a:spcPts val="0"/>
              </a:spcBef>
              <a:spcAft>
                <a:spcPts val="0"/>
              </a:spcAft>
              <a:buFont typeface="+mj-lt"/>
              <a:buAutoNum type="arabicPeriod"/>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0"/>
              </a:spcAft>
            </a:pPr>
            <a:r>
              <a:rPr lang="en-US" sz="4000" kern="100" dirty="0">
                <a:effectLst/>
                <a:ea typeface="Aptos" panose="020B0004020202020204" pitchFamily="34" charset="0"/>
                <a:cs typeface="Times New Roman" panose="02020603050405020304" pitchFamily="18" charset="0"/>
              </a:rPr>
              <a:t>THANK YOU!</a:t>
            </a:r>
          </a:p>
          <a:p>
            <a:pPr indent="-228600" algn="l">
              <a:buFont typeface="Arial" panose="020B0604020202020204" pitchFamily="34" charset="0"/>
              <a:buChar char="•"/>
            </a:pPr>
            <a:endParaRPr lang="en-US" sz="1900" dirty="0"/>
          </a:p>
          <a:p>
            <a:pPr algn="l"/>
            <a:endParaRPr lang="en-US" sz="1900" dirty="0"/>
          </a:p>
        </p:txBody>
      </p:sp>
    </p:spTree>
    <p:extLst>
      <p:ext uri="{BB962C8B-B14F-4D97-AF65-F5344CB8AC3E}">
        <p14:creationId xmlns:p14="http://schemas.microsoft.com/office/powerpoint/2010/main" val="120948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1" y="586855"/>
            <a:ext cx="3981490" cy="3748885"/>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Legislative Authority and Responsibility  over the  National Budget</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37826" y="10138"/>
            <a:ext cx="7929585" cy="6950835"/>
          </a:xfrm>
        </p:spPr>
        <p:txBody>
          <a:bodyPr vert="horz" lIns="91440" tIns="45720" rIns="91440" bIns="45720" rtlCol="0" anchor="ctr">
            <a:noAutofit/>
          </a:bodyPr>
          <a:lstStyle/>
          <a:p>
            <a:pPr algn="l"/>
            <a:endParaRPr lang="en-US" sz="2000" dirty="0"/>
          </a:p>
          <a:p>
            <a:pPr marL="742950" indent="-457200" algn="l">
              <a:buFont typeface="+mj-lt"/>
              <a:buAutoNum type="arabicPeriod"/>
            </a:pPr>
            <a:r>
              <a:rPr lang="en-US" sz="2000" dirty="0"/>
              <a:t>Article 34 (d) of the Liberian Constitution gives the Legislature the power to: </a:t>
            </a:r>
          </a:p>
          <a:p>
            <a:pPr marL="285750" algn="l"/>
            <a:endParaRPr lang="en-US" sz="2000" dirty="0"/>
          </a:p>
          <a:p>
            <a:pPr marL="1028700" lvl="1" indent="-285750" algn="l">
              <a:buFont typeface="Wingdings" panose="05000000000000000000" pitchFamily="2" charset="2"/>
              <a:buChar char="q"/>
            </a:pPr>
            <a:r>
              <a:rPr lang="en-US" dirty="0"/>
              <a:t>Make appropriations for the fiscal governance of the Republic.</a:t>
            </a:r>
          </a:p>
          <a:p>
            <a:pPr marL="742950" lvl="1" algn="l"/>
            <a:endParaRPr lang="en-US" dirty="0"/>
          </a:p>
          <a:p>
            <a:pPr marL="742950" indent="-457200" algn="l">
              <a:buAutoNum type="arabicPeriod" startAt="2"/>
            </a:pPr>
            <a:r>
              <a:rPr lang="en-US" sz="2000" dirty="0"/>
              <a:t>Section 20 of the Amendment and Restatement of the PFM Act of 2009 gives the Legislature the power to:</a:t>
            </a:r>
          </a:p>
          <a:p>
            <a:pPr marL="742950" lvl="1" algn="l"/>
            <a:endParaRPr lang="en-US" dirty="0"/>
          </a:p>
          <a:p>
            <a:pPr marL="1085850" lvl="1" indent="-342900" algn="l">
              <a:buFont typeface="Wingdings" panose="05000000000000000000" pitchFamily="2" charset="2"/>
              <a:buChar char="q"/>
            </a:pPr>
            <a:r>
              <a:rPr lang="en-US" dirty="0"/>
              <a:t> Review, modify, and approve the Proposed Budget from the President</a:t>
            </a:r>
          </a:p>
          <a:p>
            <a:pPr marL="742950" lvl="1" algn="l"/>
            <a:endParaRPr lang="en-US" dirty="0"/>
          </a:p>
          <a:p>
            <a:pPr marL="1085850" lvl="1" indent="-342900" algn="l">
              <a:buFont typeface="Wingdings" panose="05000000000000000000" pitchFamily="2" charset="2"/>
              <a:buChar char="q"/>
            </a:pPr>
            <a:r>
              <a:rPr lang="en-US" dirty="0"/>
              <a:t>Adopt the Annual Appropriations Act for one fiscal year (National Budget) which shall lapse at the end of the fiscal year for which it is approved.</a:t>
            </a:r>
          </a:p>
          <a:p>
            <a:pPr marL="742950" lvl="1" algn="l"/>
            <a:endParaRPr lang="en-US" dirty="0"/>
          </a:p>
          <a:p>
            <a:pPr marL="742950" indent="-457200" algn="l">
              <a:buFont typeface="+mj-lt"/>
              <a:buAutoNum type="arabicPeriod" startAt="2"/>
            </a:pPr>
            <a:r>
              <a:rPr lang="en-US" sz="2000" dirty="0"/>
              <a:t>Section 23 of the same Act gives the legislature the power to:</a:t>
            </a:r>
          </a:p>
          <a:p>
            <a:pPr marL="285750" algn="l"/>
            <a:endParaRPr lang="en-US" sz="2000" dirty="0"/>
          </a:p>
          <a:p>
            <a:pPr marL="1085850" lvl="1" indent="-342900" algn="l">
              <a:buFont typeface="Wingdings" panose="05000000000000000000" pitchFamily="2" charset="2"/>
              <a:buChar char="q"/>
            </a:pPr>
            <a:r>
              <a:rPr lang="en-US" dirty="0"/>
              <a:t>Modify and approve a supplementary Budget from the President</a:t>
            </a:r>
          </a:p>
        </p:txBody>
      </p:sp>
    </p:spTree>
    <p:extLst>
      <p:ext uri="{BB962C8B-B14F-4D97-AF65-F5344CB8AC3E}">
        <p14:creationId xmlns:p14="http://schemas.microsoft.com/office/powerpoint/2010/main" val="262837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250994"/>
            <a:ext cx="3550443" cy="2963589"/>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Approved Budget  after the Legislature Adjustments to President’s Draft Budget</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37816" y="161310"/>
            <a:ext cx="8151136"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4" name="Picture 3">
            <a:extLst>
              <a:ext uri="{FF2B5EF4-FFF2-40B4-BE49-F238E27FC236}">
                <a16:creationId xmlns:a16="http://schemas.microsoft.com/office/drawing/2014/main" id="{C89D74D6-62A4-EEC2-A11D-00462B4E0DF5}"/>
              </a:ext>
            </a:extLst>
          </p:cNvPr>
          <p:cNvPicPr>
            <a:picLocks noChangeAspect="1"/>
          </p:cNvPicPr>
          <p:nvPr/>
        </p:nvPicPr>
        <p:blipFill>
          <a:blip r:embed="rId2"/>
          <a:stretch>
            <a:fillRect/>
          </a:stretch>
        </p:blipFill>
        <p:spPr>
          <a:xfrm>
            <a:off x="4144660" y="511388"/>
            <a:ext cx="7742540" cy="3990762"/>
          </a:xfrm>
          <a:prstGeom prst="rect">
            <a:avLst/>
          </a:prstGeom>
        </p:spPr>
      </p:pic>
      <p:sp>
        <p:nvSpPr>
          <p:cNvPr id="5" name="TextBox 4">
            <a:extLst>
              <a:ext uri="{FF2B5EF4-FFF2-40B4-BE49-F238E27FC236}">
                <a16:creationId xmlns:a16="http://schemas.microsoft.com/office/drawing/2014/main" id="{A72666B3-2A85-1641-BA32-156DFC229DA5}"/>
              </a:ext>
            </a:extLst>
          </p:cNvPr>
          <p:cNvSpPr txBox="1"/>
          <p:nvPr/>
        </p:nvSpPr>
        <p:spPr>
          <a:xfrm>
            <a:off x="4850606" y="4954885"/>
            <a:ext cx="7036593" cy="1200329"/>
          </a:xfrm>
          <a:prstGeom prst="rect">
            <a:avLst/>
          </a:prstGeom>
          <a:solidFill>
            <a:schemeClr val="bg1">
              <a:lumMod val="85000"/>
            </a:schemeClr>
          </a:solidFill>
          <a:ln>
            <a:solidFill>
              <a:schemeClr val="bg1">
                <a:lumMod val="85000"/>
              </a:schemeClr>
            </a:solidFill>
          </a:ln>
        </p:spPr>
        <p:txBody>
          <a:bodyPr wrap="square" rtlCol="0">
            <a:spAutoFit/>
          </a:bodyPr>
          <a:lstStyle/>
          <a:p>
            <a:r>
              <a:rPr lang="en-US" dirty="0"/>
              <a:t>The President submitted a draft budget of </a:t>
            </a:r>
            <a:r>
              <a:rPr lang="en-US" b="1" dirty="0">
                <a:solidFill>
                  <a:srgbClr val="FF0000"/>
                </a:solidFill>
              </a:rPr>
              <a:t>$692.4M </a:t>
            </a:r>
            <a:r>
              <a:rPr lang="en-US" dirty="0"/>
              <a:t>on March 12, 2024. After Legislative adjustments of </a:t>
            </a:r>
            <a:r>
              <a:rPr lang="en-US" b="1" dirty="0">
                <a:solidFill>
                  <a:srgbClr val="FF0000"/>
                </a:solidFill>
              </a:rPr>
              <a:t>$46.5M</a:t>
            </a:r>
            <a:r>
              <a:rPr lang="en-US" dirty="0"/>
              <a:t>, the HOR approved the budget at </a:t>
            </a:r>
            <a:r>
              <a:rPr lang="en-US" b="1" dirty="0">
                <a:solidFill>
                  <a:srgbClr val="FF0000"/>
                </a:solidFill>
              </a:rPr>
              <a:t>$738.9M </a:t>
            </a:r>
            <a:r>
              <a:rPr lang="en-US" dirty="0"/>
              <a:t>and concurred with the Senate without modifications on April 30, 2024.</a:t>
            </a:r>
          </a:p>
        </p:txBody>
      </p:sp>
    </p:spTree>
    <p:extLst>
      <p:ext uri="{BB962C8B-B14F-4D97-AF65-F5344CB8AC3E}">
        <p14:creationId xmlns:p14="http://schemas.microsoft.com/office/powerpoint/2010/main" val="83577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250994"/>
            <a:ext cx="3550443" cy="2963589"/>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Exhibit 1: President’s letter communicating his draft budget proposals to the Legislature</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37816" y="161310"/>
            <a:ext cx="8151136"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7" name="Picture 6" descr="A document with a stamp on it&#10;&#10;Description automatically generated">
            <a:extLst>
              <a:ext uri="{FF2B5EF4-FFF2-40B4-BE49-F238E27FC236}">
                <a16:creationId xmlns:a16="http://schemas.microsoft.com/office/drawing/2014/main" id="{DE4F1A28-1617-1D0A-C919-C8551C8EE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768" y="10138"/>
            <a:ext cx="8154184" cy="6858000"/>
          </a:xfrm>
          <a:prstGeom prst="rect">
            <a:avLst/>
          </a:prstGeom>
        </p:spPr>
      </p:pic>
    </p:spTree>
    <p:extLst>
      <p:ext uri="{BB962C8B-B14F-4D97-AF65-F5344CB8AC3E}">
        <p14:creationId xmlns:p14="http://schemas.microsoft.com/office/powerpoint/2010/main" val="312138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0" y="1250995"/>
            <a:ext cx="3969400" cy="2266562"/>
          </a:xfrm>
        </p:spPr>
        <p:txBody>
          <a:bodyPr vert="horz" lIns="91440" tIns="45720" rIns="91440" bIns="45720" rtlCol="0" anchor="b">
            <a:normAutofit fontScale="90000"/>
          </a:bodyPr>
          <a:lstStyle/>
          <a:p>
            <a:pPr algn="l"/>
            <a:r>
              <a:rPr lang="en-US" sz="3400" b="1" kern="1200" dirty="0">
                <a:solidFill>
                  <a:srgbClr val="FFFFFF"/>
                </a:solidFill>
                <a:latin typeface="+mj-lt"/>
                <a:ea typeface="+mj-ea"/>
                <a:cs typeface="+mj-cs"/>
              </a:rPr>
              <a:t>Exhibit 2: Spreadsheet with the President’s unofficial request for allocation of $40 million of new revenue</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007798" y="161310"/>
            <a:ext cx="7977989"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5" name="Picture 4" descr="A piece of paper with writing on it&#10;&#10;Description automatically generated">
            <a:extLst>
              <a:ext uri="{FF2B5EF4-FFF2-40B4-BE49-F238E27FC236}">
                <a16:creationId xmlns:a16="http://schemas.microsoft.com/office/drawing/2014/main" id="{143BACC3-4EC9-A3A6-B07C-8D3B572F5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826" y="151172"/>
            <a:ext cx="7750520" cy="4414107"/>
          </a:xfrm>
          <a:prstGeom prst="rect">
            <a:avLst/>
          </a:prstGeom>
        </p:spPr>
      </p:pic>
      <p:sp>
        <p:nvSpPr>
          <p:cNvPr id="7" name="TextBox 6">
            <a:extLst>
              <a:ext uri="{FF2B5EF4-FFF2-40B4-BE49-F238E27FC236}">
                <a16:creationId xmlns:a16="http://schemas.microsoft.com/office/drawing/2014/main" id="{C723C239-9567-0363-8A43-6495915D57F6}"/>
              </a:ext>
            </a:extLst>
          </p:cNvPr>
          <p:cNvSpPr txBox="1"/>
          <p:nvPr/>
        </p:nvSpPr>
        <p:spPr>
          <a:xfrm>
            <a:off x="4007798" y="4585555"/>
            <a:ext cx="7871164" cy="1631216"/>
          </a:xfrm>
          <a:prstGeom prst="rect">
            <a:avLst/>
          </a:prstGeom>
          <a:noFill/>
        </p:spPr>
        <p:txBody>
          <a:bodyPr wrap="square">
            <a:spAutoFit/>
          </a:bodyPr>
          <a:lstStyle/>
          <a:p>
            <a:r>
              <a:rPr lang="en-US" sz="2000" kern="1200" dirty="0">
                <a:latin typeface="Calibri" panose="020F0502020204030204" pitchFamily="34" charset="0"/>
                <a:ea typeface="Calibri" panose="020F0502020204030204" pitchFamily="34" charset="0"/>
                <a:cs typeface="Calibri" panose="020F0502020204030204" pitchFamily="34" charset="0"/>
              </a:rPr>
              <a:t>President’s unofficial request</a:t>
            </a:r>
            <a:r>
              <a:rPr lang="en-US" sz="2000" dirty="0">
                <a:latin typeface="Calibri" panose="020F0502020204030204" pitchFamily="34" charset="0"/>
                <a:ea typeface="Calibri" panose="020F0502020204030204" pitchFamily="34" charset="0"/>
                <a:cs typeface="Calibri" panose="020F0502020204030204" pitchFamily="34" charset="0"/>
              </a:rPr>
              <a:t> signed on </a:t>
            </a:r>
            <a:r>
              <a:rPr lang="en-US" sz="2000" b="1" dirty="0">
                <a:latin typeface="Calibri" panose="020F0502020204030204" pitchFamily="34" charset="0"/>
                <a:ea typeface="Calibri" panose="020F0502020204030204" pitchFamily="34" charset="0"/>
                <a:cs typeface="Calibri" panose="020F0502020204030204" pitchFamily="34" charset="0"/>
              </a:rPr>
              <a:t>April 29, 2024</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kern="1200" dirty="0">
                <a:latin typeface="Calibri" panose="020F0502020204030204" pitchFamily="34" charset="0"/>
                <a:ea typeface="Calibri" panose="020F0502020204030204" pitchFamily="34" charset="0"/>
                <a:cs typeface="Calibri" panose="020F0502020204030204" pitchFamily="34" charset="0"/>
              </a:rPr>
              <a:t>based on the </a:t>
            </a:r>
            <a:r>
              <a:rPr lang="en-US" sz="2000" b="1" kern="1200" dirty="0">
                <a:solidFill>
                  <a:srgbClr val="FF0000"/>
                </a:solidFill>
                <a:latin typeface="Calibri" panose="020F0502020204030204" pitchFamily="34" charset="0"/>
                <a:ea typeface="Calibri" panose="020F0502020204030204" pitchFamily="34" charset="0"/>
                <a:cs typeface="Calibri" panose="020F0502020204030204" pitchFamily="34" charset="0"/>
              </a:rPr>
              <a:t>rollover</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of the </a:t>
            </a:r>
            <a:r>
              <a:rPr lang="en-US" sz="2000" kern="1200" dirty="0">
                <a:latin typeface="Calibri" panose="020F0502020204030204" pitchFamily="34" charset="0"/>
                <a:ea typeface="Calibri" panose="020F0502020204030204" pitchFamily="34" charset="0"/>
                <a:cs typeface="Calibri" panose="020F0502020204030204" pitchFamily="34" charset="0"/>
              </a:rPr>
              <a:t>redemption of treasury instruments negotiated by the Legislature with commercial banks and IMF to FY 2025 once the GOL can pay the interest and charges in full, the treasury instruments should be rolled over. This saved </a:t>
            </a:r>
            <a:r>
              <a:rPr lang="en-US" sz="2000" b="1" kern="1200" dirty="0">
                <a:latin typeface="Calibri" panose="020F0502020204030204" pitchFamily="34" charset="0"/>
                <a:ea typeface="Calibri" panose="020F0502020204030204" pitchFamily="34" charset="0"/>
                <a:cs typeface="Calibri" panose="020F0502020204030204" pitchFamily="34" charset="0"/>
              </a:rPr>
              <a:t>US$ 4</a:t>
            </a:r>
            <a:r>
              <a:rPr lang="en-US" sz="2000" b="1" dirty="0">
                <a:latin typeface="Calibri" panose="020F0502020204030204" pitchFamily="34" charset="0"/>
                <a:ea typeface="Calibri" panose="020F0502020204030204" pitchFamily="34" charset="0"/>
                <a:cs typeface="Calibri" panose="020F0502020204030204" pitchFamily="34" charset="0"/>
              </a:rPr>
              <a:t>5.6</a:t>
            </a:r>
            <a:r>
              <a:rPr lang="en-US" sz="2000" b="1" kern="1200" dirty="0">
                <a:latin typeface="Calibri" panose="020F0502020204030204" pitchFamily="34" charset="0"/>
                <a:ea typeface="Calibri" panose="020F0502020204030204" pitchFamily="34" charset="0"/>
                <a:cs typeface="Calibri" panose="020F0502020204030204" pitchFamily="34" charset="0"/>
              </a:rPr>
              <a:t> million </a:t>
            </a:r>
            <a:r>
              <a:rPr lang="en-US" sz="2000" kern="1200" dirty="0">
                <a:latin typeface="Calibri" panose="020F0502020204030204" pitchFamily="34" charset="0"/>
                <a:ea typeface="Calibri" panose="020F0502020204030204" pitchFamily="34" charset="0"/>
                <a:cs typeface="Calibri" panose="020F0502020204030204" pitchFamily="34" charset="0"/>
              </a:rPr>
              <a:t>for reallocation.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167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250994"/>
            <a:ext cx="3550443" cy="2963589"/>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Priorities of the Legislature Adjustments to Draft Budget</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sp>
        <p:nvSpPr>
          <p:cNvPr id="6" name="TextBox 5">
            <a:extLst>
              <a:ext uri="{FF2B5EF4-FFF2-40B4-BE49-F238E27FC236}">
                <a16:creationId xmlns:a16="http://schemas.microsoft.com/office/drawing/2014/main" id="{1019F6B4-F77E-D4E1-E4D4-3BB188CC34D7}"/>
              </a:ext>
            </a:extLst>
          </p:cNvPr>
          <p:cNvSpPr txBox="1"/>
          <p:nvPr/>
        </p:nvSpPr>
        <p:spPr>
          <a:xfrm>
            <a:off x="4437654" y="1150144"/>
            <a:ext cx="7510659" cy="5262979"/>
          </a:xfrm>
          <a:prstGeom prst="rect">
            <a:avLst/>
          </a:prstGeom>
          <a:noFill/>
        </p:spPr>
        <p:txBody>
          <a:bodyPr wrap="square" rtlCol="0">
            <a:spAutoFit/>
          </a:bodyPr>
          <a:lstStyle/>
          <a:p>
            <a:r>
              <a:rPr lang="en-US" sz="2800" dirty="0"/>
              <a:t>Based on the Adjustments, the Legislature prioritized the following sectors:</a:t>
            </a:r>
          </a:p>
          <a:p>
            <a:endParaRPr lang="en-US" sz="2800" dirty="0"/>
          </a:p>
          <a:p>
            <a:pPr marL="285750" indent="-285750">
              <a:buFont typeface="Wingdings" panose="05000000000000000000" pitchFamily="2" charset="2"/>
              <a:buChar char="q"/>
            </a:pPr>
            <a:r>
              <a:rPr lang="en-US" sz="2800" dirty="0"/>
              <a:t>Health                                      +5.0M</a:t>
            </a:r>
          </a:p>
          <a:p>
            <a:pPr marL="285750" indent="-285750">
              <a:buFont typeface="Wingdings" panose="05000000000000000000" pitchFamily="2" charset="2"/>
              <a:buChar char="q"/>
            </a:pPr>
            <a:r>
              <a:rPr lang="en-US" sz="2800" dirty="0"/>
              <a:t>Social Services                        +13.8M       </a:t>
            </a:r>
          </a:p>
          <a:p>
            <a:pPr marL="285750" indent="-285750">
              <a:buFont typeface="Wingdings" panose="05000000000000000000" pitchFamily="2" charset="2"/>
              <a:buChar char="q"/>
            </a:pPr>
            <a:r>
              <a:rPr lang="en-US" sz="2800" dirty="0"/>
              <a:t>Municipal Government         +6.4M</a:t>
            </a:r>
          </a:p>
          <a:p>
            <a:pPr marL="285750" indent="-285750">
              <a:buFont typeface="Wingdings" panose="05000000000000000000" pitchFamily="2" charset="2"/>
              <a:buChar char="q"/>
            </a:pPr>
            <a:r>
              <a:rPr lang="en-US" sz="2800" dirty="0"/>
              <a:t>Security                                    +9.7M</a:t>
            </a:r>
          </a:p>
          <a:p>
            <a:pPr marL="285750" indent="-285750">
              <a:buFont typeface="Wingdings" panose="05000000000000000000" pitchFamily="2" charset="2"/>
              <a:buChar char="q"/>
            </a:pPr>
            <a:r>
              <a:rPr lang="en-US" sz="2800" dirty="0"/>
              <a:t>Education                                 +3.6M</a:t>
            </a:r>
          </a:p>
          <a:p>
            <a:pPr marL="285750" indent="-285750">
              <a:buFont typeface="Wingdings" panose="05000000000000000000" pitchFamily="2" charset="2"/>
              <a:buChar char="q"/>
            </a:pPr>
            <a:r>
              <a:rPr lang="en-US" sz="2800" dirty="0"/>
              <a:t>Infrastructure                          +3.0M</a:t>
            </a:r>
          </a:p>
          <a:p>
            <a:pPr marL="285750" indent="-285750">
              <a:buFont typeface="Wingdings" panose="05000000000000000000" pitchFamily="2" charset="2"/>
              <a:buChar char="q"/>
            </a:pPr>
            <a:r>
              <a:rPr lang="en-US" sz="2800" dirty="0"/>
              <a:t>Agriculture                               +3.0M</a:t>
            </a:r>
          </a:p>
          <a:p>
            <a:pPr marL="400050" indent="-400050">
              <a:buFont typeface="+mj-lt"/>
              <a:buAutoNum type="romanUcPeriod"/>
            </a:pPr>
            <a:endParaRPr lang="en-US" sz="2800" dirty="0"/>
          </a:p>
          <a:p>
            <a:endParaRPr lang="en-US" sz="2800" dirty="0"/>
          </a:p>
        </p:txBody>
      </p:sp>
    </p:spTree>
    <p:extLst>
      <p:ext uri="{BB962C8B-B14F-4D97-AF65-F5344CB8AC3E}">
        <p14:creationId xmlns:p14="http://schemas.microsoft.com/office/powerpoint/2010/main" val="21219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136852" y="1292712"/>
            <a:ext cx="3764112" cy="2136287"/>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Exhibit 2: HOR Approved Budgets and Senate’s Concurrence</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17" name="Picture 16" descr="A paper with numbers and a red rectangle&#10;&#10;Description automatically generated">
            <a:extLst>
              <a:ext uri="{FF2B5EF4-FFF2-40B4-BE49-F238E27FC236}">
                <a16:creationId xmlns:a16="http://schemas.microsoft.com/office/drawing/2014/main" id="{80BE6B3D-A1EA-3DDB-0DD7-C7E6145A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815" y="33311"/>
            <a:ext cx="4116344" cy="3395689"/>
          </a:xfrm>
          <a:prstGeom prst="rect">
            <a:avLst/>
          </a:prstGeom>
        </p:spPr>
      </p:pic>
      <p:pic>
        <p:nvPicPr>
          <p:cNvPr id="22" name="Picture 21" descr="A close up of a document&#10;&#10;Description automatically generated">
            <a:extLst>
              <a:ext uri="{FF2B5EF4-FFF2-40B4-BE49-F238E27FC236}">
                <a16:creationId xmlns:a16="http://schemas.microsoft.com/office/drawing/2014/main" id="{B33AD7C4-C34F-E28C-83CD-8B3A40EDB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161" y="397957"/>
            <a:ext cx="4037839" cy="3746660"/>
          </a:xfrm>
          <a:prstGeom prst="rect">
            <a:avLst/>
          </a:prstGeom>
        </p:spPr>
      </p:pic>
      <p:pic>
        <p:nvPicPr>
          <p:cNvPr id="24" name="Picture 23" descr="A piece of paper with writing on it&#10;&#10;Description automatically generated">
            <a:extLst>
              <a:ext uri="{FF2B5EF4-FFF2-40B4-BE49-F238E27FC236}">
                <a16:creationId xmlns:a16="http://schemas.microsoft.com/office/drawing/2014/main" id="{EF691392-3B25-B95D-0B98-1A0FA3257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815" y="3945460"/>
            <a:ext cx="4253214" cy="2879219"/>
          </a:xfrm>
          <a:prstGeom prst="rect">
            <a:avLst/>
          </a:prstGeom>
        </p:spPr>
      </p:pic>
    </p:spTree>
    <p:extLst>
      <p:ext uri="{BB962C8B-B14F-4D97-AF65-F5344CB8AC3E}">
        <p14:creationId xmlns:p14="http://schemas.microsoft.com/office/powerpoint/2010/main" val="304184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243686" y="1250994"/>
            <a:ext cx="3550443" cy="2963589"/>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Deviations from the Approved Budget by the Executive</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4" name="Picture 3">
            <a:extLst>
              <a:ext uri="{FF2B5EF4-FFF2-40B4-BE49-F238E27FC236}">
                <a16:creationId xmlns:a16="http://schemas.microsoft.com/office/drawing/2014/main" id="{89F152D6-7A56-B67E-12BF-E0C09171015E}"/>
              </a:ext>
            </a:extLst>
          </p:cNvPr>
          <p:cNvPicPr>
            <a:picLocks noChangeAspect="1"/>
          </p:cNvPicPr>
          <p:nvPr/>
        </p:nvPicPr>
        <p:blipFill>
          <a:blip r:embed="rId2"/>
          <a:stretch>
            <a:fillRect/>
          </a:stretch>
        </p:blipFill>
        <p:spPr>
          <a:xfrm>
            <a:off x="4438740" y="1297072"/>
            <a:ext cx="7075584" cy="3524250"/>
          </a:xfrm>
          <a:prstGeom prst="rect">
            <a:avLst/>
          </a:prstGeom>
        </p:spPr>
      </p:pic>
      <p:sp>
        <p:nvSpPr>
          <p:cNvPr id="5" name="TextBox 4">
            <a:extLst>
              <a:ext uri="{FF2B5EF4-FFF2-40B4-BE49-F238E27FC236}">
                <a16:creationId xmlns:a16="http://schemas.microsoft.com/office/drawing/2014/main" id="{E0A35CA8-24CC-D28F-D656-62203A740BC6}"/>
              </a:ext>
            </a:extLst>
          </p:cNvPr>
          <p:cNvSpPr txBox="1"/>
          <p:nvPr/>
        </p:nvSpPr>
        <p:spPr>
          <a:xfrm>
            <a:off x="4438740" y="5382210"/>
            <a:ext cx="7075584" cy="1200329"/>
          </a:xfrm>
          <a:prstGeom prst="rect">
            <a:avLst/>
          </a:prstGeom>
          <a:solidFill>
            <a:schemeClr val="bg1">
              <a:lumMod val="85000"/>
            </a:schemeClr>
          </a:solidFill>
        </p:spPr>
        <p:txBody>
          <a:bodyPr wrap="square" rtlCol="0">
            <a:spAutoFit/>
          </a:bodyPr>
          <a:lstStyle/>
          <a:p>
            <a:r>
              <a:rPr lang="en-US" dirty="0"/>
              <a:t>Two alterations re-prioritized the Budget Approved by the Legislature, transferring funding away from Public Administration, Transparency, and Health sectors while providing a meager 2.3% to Agriculture and 1.6% to Education.</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BD6294DD-EC0D-8805-9C5F-98163CBA6E8F}"/>
                  </a:ext>
                </a:extLst>
              </p14:cNvPr>
              <p14:cNvContentPartPr/>
              <p14:nvPr/>
            </p14:nvContentPartPr>
            <p14:xfrm>
              <a:off x="7916842" y="1945623"/>
              <a:ext cx="59760" cy="183960"/>
            </p14:xfrm>
          </p:contentPart>
        </mc:Choice>
        <mc:Fallback>
          <p:pic>
            <p:nvPicPr>
              <p:cNvPr id="9" name="Ink 8">
                <a:extLst>
                  <a:ext uri="{FF2B5EF4-FFF2-40B4-BE49-F238E27FC236}">
                    <a16:creationId xmlns:a16="http://schemas.microsoft.com/office/drawing/2014/main" id="{BD6294DD-EC0D-8805-9C5F-98163CBA6E8F}"/>
                  </a:ext>
                </a:extLst>
              </p:cNvPr>
              <p:cNvPicPr/>
              <p:nvPr/>
            </p:nvPicPr>
            <p:blipFill>
              <a:blip r:embed="rId4"/>
              <a:stretch>
                <a:fillRect/>
              </a:stretch>
            </p:blipFill>
            <p:spPr>
              <a:xfrm>
                <a:off x="7910722" y="1939503"/>
                <a:ext cx="72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B5DD3FEF-33F3-51BD-E853-9155D2B9818E}"/>
                  </a:ext>
                </a:extLst>
              </p14:cNvPr>
              <p14:cNvContentPartPr/>
              <p14:nvPr/>
            </p14:nvContentPartPr>
            <p14:xfrm>
              <a:off x="7932682" y="2133183"/>
              <a:ext cx="111960" cy="8640"/>
            </p14:xfrm>
          </p:contentPart>
        </mc:Choice>
        <mc:Fallback>
          <p:pic>
            <p:nvPicPr>
              <p:cNvPr id="11" name="Ink 10">
                <a:extLst>
                  <a:ext uri="{FF2B5EF4-FFF2-40B4-BE49-F238E27FC236}">
                    <a16:creationId xmlns:a16="http://schemas.microsoft.com/office/drawing/2014/main" id="{B5DD3FEF-33F3-51BD-E853-9155D2B9818E}"/>
                  </a:ext>
                </a:extLst>
              </p:cNvPr>
              <p:cNvPicPr/>
              <p:nvPr/>
            </p:nvPicPr>
            <p:blipFill>
              <a:blip r:embed="rId6"/>
              <a:stretch>
                <a:fillRect/>
              </a:stretch>
            </p:blipFill>
            <p:spPr>
              <a:xfrm>
                <a:off x="7926562" y="2127063"/>
                <a:ext cx="124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7717AA41-F139-D2C1-44E2-D0B1D565716B}"/>
                  </a:ext>
                </a:extLst>
              </p14:cNvPr>
              <p14:cNvContentPartPr/>
              <p14:nvPr/>
            </p14:nvContentPartPr>
            <p14:xfrm>
              <a:off x="8482762" y="1925103"/>
              <a:ext cx="194760" cy="207000"/>
            </p14:xfrm>
          </p:contentPart>
        </mc:Choice>
        <mc:Fallback>
          <p:pic>
            <p:nvPicPr>
              <p:cNvPr id="13" name="Ink 12">
                <a:extLst>
                  <a:ext uri="{FF2B5EF4-FFF2-40B4-BE49-F238E27FC236}">
                    <a16:creationId xmlns:a16="http://schemas.microsoft.com/office/drawing/2014/main" id="{7717AA41-F139-D2C1-44E2-D0B1D565716B}"/>
                  </a:ext>
                </a:extLst>
              </p:cNvPr>
              <p:cNvPicPr/>
              <p:nvPr/>
            </p:nvPicPr>
            <p:blipFill>
              <a:blip r:embed="rId8"/>
              <a:stretch>
                <a:fillRect/>
              </a:stretch>
            </p:blipFill>
            <p:spPr>
              <a:xfrm>
                <a:off x="8476642" y="1918983"/>
                <a:ext cx="207000" cy="219240"/>
              </a:xfrm>
              <a:prstGeom prst="rect">
                <a:avLst/>
              </a:prstGeom>
            </p:spPr>
          </p:pic>
        </mc:Fallback>
      </mc:AlternateContent>
    </p:spTree>
    <p:extLst>
      <p:ext uri="{BB962C8B-B14F-4D97-AF65-F5344CB8AC3E}">
        <p14:creationId xmlns:p14="http://schemas.microsoft.com/office/powerpoint/2010/main" val="366091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64124B-5681-3F6B-DD89-53D02B74600D}"/>
              </a:ext>
            </a:extLst>
          </p:cNvPr>
          <p:cNvSpPr>
            <a:spLocks noGrp="1"/>
          </p:cNvSpPr>
          <p:nvPr>
            <p:ph type="ctrTitle"/>
          </p:nvPr>
        </p:nvSpPr>
        <p:spPr>
          <a:xfrm>
            <a:off x="136852" y="1292712"/>
            <a:ext cx="3764112" cy="2136287"/>
          </a:xfrm>
        </p:spPr>
        <p:txBody>
          <a:bodyPr vert="horz" lIns="91440" tIns="45720" rIns="91440" bIns="45720" rtlCol="0" anchor="b">
            <a:normAutofit/>
          </a:bodyPr>
          <a:lstStyle/>
          <a:p>
            <a:pPr algn="l"/>
            <a:r>
              <a:rPr lang="en-US" sz="3400" b="1" kern="1200" dirty="0">
                <a:solidFill>
                  <a:srgbClr val="FFFFFF"/>
                </a:solidFill>
                <a:latin typeface="+mj-lt"/>
                <a:ea typeface="+mj-ea"/>
                <a:cs typeface="+mj-cs"/>
              </a:rPr>
              <a:t>Exhibit 3: Alteration 1 in Budget Act </a:t>
            </a:r>
          </a:p>
        </p:txBody>
      </p:sp>
      <p:sp>
        <p:nvSpPr>
          <p:cNvPr id="3" name="Subtitle 2">
            <a:extLst>
              <a:ext uri="{FF2B5EF4-FFF2-40B4-BE49-F238E27FC236}">
                <a16:creationId xmlns:a16="http://schemas.microsoft.com/office/drawing/2014/main" id="{62D5B04D-0867-13E0-F702-D0FEDB51A943}"/>
              </a:ext>
            </a:extLst>
          </p:cNvPr>
          <p:cNvSpPr>
            <a:spLocks noGrp="1"/>
          </p:cNvSpPr>
          <p:nvPr>
            <p:ph type="subTitle" idx="1"/>
          </p:nvPr>
        </p:nvSpPr>
        <p:spPr>
          <a:xfrm>
            <a:off x="4574516" y="161310"/>
            <a:ext cx="6555347" cy="6515099"/>
          </a:xfrm>
        </p:spPr>
        <p:txBody>
          <a:bodyPr vert="horz" lIns="91440" tIns="45720" rIns="91440" bIns="45720" rtlCol="0" anchor="ctr">
            <a:normAutofit/>
          </a:bodyPr>
          <a:lstStyle/>
          <a:p>
            <a:pPr indent="-228600" algn="l">
              <a:buFont typeface="Arial" panose="020B0604020202020204" pitchFamily="34" charset="0"/>
              <a:buChar char="•"/>
            </a:pPr>
            <a:endParaRPr lang="en-US" sz="1900" dirty="0"/>
          </a:p>
          <a:p>
            <a:pPr algn="l"/>
            <a:endParaRPr lang="en-US" sz="1900" dirty="0"/>
          </a:p>
        </p:txBody>
      </p:sp>
      <p:pic>
        <p:nvPicPr>
          <p:cNvPr id="5" name="Picture 4" descr="A close-up of a document&#10;&#10;Description automatically generated">
            <a:extLst>
              <a:ext uri="{FF2B5EF4-FFF2-40B4-BE49-F238E27FC236}">
                <a16:creationId xmlns:a16="http://schemas.microsoft.com/office/drawing/2014/main" id="{48365C32-AAD1-089D-0993-CCC13A9B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815" y="-1"/>
            <a:ext cx="3718543" cy="3101009"/>
          </a:xfrm>
          <a:prstGeom prst="rect">
            <a:avLst/>
          </a:prstGeom>
        </p:spPr>
      </p:pic>
      <p:pic>
        <p:nvPicPr>
          <p:cNvPr id="7" name="Picture 6" descr="A close-up of a document&#10;&#10;Description automatically generated">
            <a:extLst>
              <a:ext uri="{FF2B5EF4-FFF2-40B4-BE49-F238E27FC236}">
                <a16:creationId xmlns:a16="http://schemas.microsoft.com/office/drawing/2014/main" id="{E6FB9270-C177-9654-0F1B-54250309D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358" y="738521"/>
            <a:ext cx="4202959" cy="3617495"/>
          </a:xfrm>
          <a:prstGeom prst="rect">
            <a:avLst/>
          </a:prstGeom>
        </p:spPr>
      </p:pic>
      <p:pic>
        <p:nvPicPr>
          <p:cNvPr id="11" name="Picture 10" descr="A document with a red mark&#10;&#10;Description automatically generated">
            <a:extLst>
              <a:ext uri="{FF2B5EF4-FFF2-40B4-BE49-F238E27FC236}">
                <a16:creationId xmlns:a16="http://schemas.microsoft.com/office/drawing/2014/main" id="{77877E11-6B78-CFA2-F314-F10A73BF5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815" y="3193268"/>
            <a:ext cx="4116353" cy="3674870"/>
          </a:xfrm>
          <a:prstGeom prst="rect">
            <a:avLst/>
          </a:prstGeom>
        </p:spPr>
      </p:pic>
    </p:spTree>
    <p:extLst>
      <p:ext uri="{BB962C8B-B14F-4D97-AF65-F5344CB8AC3E}">
        <p14:creationId xmlns:p14="http://schemas.microsoft.com/office/powerpoint/2010/main" val="3879049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879</TotalTime>
  <Words>766</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Times New Roman</vt:lpstr>
      <vt:lpstr>Wingdings</vt:lpstr>
      <vt:lpstr>Office Theme</vt:lpstr>
      <vt:lpstr>FY2024 Approved Legislative Appropriations  vs.   FY 2024 Budget Handbill &amp; Printed National Budget   </vt:lpstr>
      <vt:lpstr>Legislative Authority and Responsibility  over the  National Budget </vt:lpstr>
      <vt:lpstr>Approved Budget  after the Legislature Adjustments to President’s Draft Budget</vt:lpstr>
      <vt:lpstr>Exhibit 1: President’s letter communicating his draft budget proposals to the Legislature</vt:lpstr>
      <vt:lpstr>Exhibit 2: Spreadsheet with the President’s unofficial request for allocation of $40 million of new revenue</vt:lpstr>
      <vt:lpstr>Priorities of the Legislature Adjustments to Draft Budget</vt:lpstr>
      <vt:lpstr>Exhibit 2: HOR Approved Budgets and Senate’s Concurrence</vt:lpstr>
      <vt:lpstr>Deviations from the Approved Budget by the Executive</vt:lpstr>
      <vt:lpstr>Exhibit 3: Alteration 1 in Budget Act </vt:lpstr>
      <vt:lpstr>Exhibit 4: Alteration 2 in Published Budget Book</vt:lpstr>
      <vt:lpstr>Two possible scenarios on the illegal alterations</vt:lpstr>
      <vt:lpstr>  Recommendations to the Senate on July 6, 2024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amkonneh@mit.edu</dc:creator>
  <cp:lastModifiedBy>Amara</cp:lastModifiedBy>
  <cp:revision>35</cp:revision>
  <dcterms:created xsi:type="dcterms:W3CDTF">2024-07-07T19:42:51Z</dcterms:created>
  <dcterms:modified xsi:type="dcterms:W3CDTF">2024-09-10T14:51:26Z</dcterms:modified>
</cp:coreProperties>
</file>